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57" r:id="rId3"/>
    <p:sldId id="258" r:id="rId4"/>
    <p:sldId id="281" r:id="rId5"/>
    <p:sldId id="259" r:id="rId6"/>
    <p:sldId id="261" r:id="rId7"/>
    <p:sldId id="260" r:id="rId8"/>
    <p:sldId id="262" r:id="rId9"/>
    <p:sldId id="263" r:id="rId10"/>
    <p:sldId id="272" r:id="rId11"/>
    <p:sldId id="278" r:id="rId12"/>
    <p:sldId id="266" r:id="rId13"/>
    <p:sldId id="267" r:id="rId14"/>
    <p:sldId id="282" r:id="rId15"/>
    <p:sldId id="283" r:id="rId16"/>
    <p:sldId id="270" r:id="rId17"/>
  </p:sldIdLst>
  <p:sldSz cx="9144000" cy="6858000" type="screen4x3"/>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autoAdjust="0"/>
    <p:restoredTop sz="94660"/>
  </p:normalViewPr>
  <p:slideViewPr>
    <p:cSldViewPr>
      <p:cViewPr>
        <p:scale>
          <a:sx n="110" d="100"/>
          <a:sy n="110" d="100"/>
        </p:scale>
        <p:origin x="-4080" y="-1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gs" Target="tags/tag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E5E93B-E63B-480E-9527-3803A01037A5}" type="datetimeFigureOut">
              <a:rPr lang="en-US" smtClean="0"/>
              <a:t>5/19/14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A293EE-03C0-48E9-AAF1-3364CF4F0163}" type="slidenum">
              <a:rPr lang="en-US" smtClean="0"/>
              <a:t>‹#›</a:t>
            </a:fld>
            <a:endParaRPr lang="en-US"/>
          </a:p>
        </p:txBody>
      </p:sp>
    </p:spTree>
    <p:extLst>
      <p:ext uri="{BB962C8B-B14F-4D97-AF65-F5344CB8AC3E}">
        <p14:creationId xmlns:p14="http://schemas.microsoft.com/office/powerpoint/2010/main" val="1660982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A293EE-03C0-48E9-AAF1-3364CF4F0163}" type="slidenum">
              <a:rPr lang="en-US" smtClean="0"/>
              <a:t>10</a:t>
            </a:fld>
            <a:endParaRPr lang="en-US"/>
          </a:p>
        </p:txBody>
      </p:sp>
    </p:spTree>
    <p:extLst>
      <p:ext uri="{BB962C8B-B14F-4D97-AF65-F5344CB8AC3E}">
        <p14:creationId xmlns:p14="http://schemas.microsoft.com/office/powerpoint/2010/main" val="847646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D11F15-3D59-461D-B28E-C63641B2351F}" type="datetimeFigureOut">
              <a:rPr lang="en-US" smtClean="0"/>
              <a:t>5/19/14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2F8F9-62BE-4810-B06C-E4E706C62FB6}" type="slidenum">
              <a:rPr lang="en-US" smtClean="0"/>
              <a:t>‹#›</a:t>
            </a:fld>
            <a:endParaRPr lang="en-US"/>
          </a:p>
        </p:txBody>
      </p:sp>
    </p:spTree>
    <p:extLst>
      <p:ext uri="{BB962C8B-B14F-4D97-AF65-F5344CB8AC3E}">
        <p14:creationId xmlns:p14="http://schemas.microsoft.com/office/powerpoint/2010/main" val="2265561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D11F15-3D59-461D-B28E-C63641B2351F}" type="datetimeFigureOut">
              <a:rPr lang="en-US" smtClean="0"/>
              <a:t>5/19/14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2F8F9-62BE-4810-B06C-E4E706C62FB6}" type="slidenum">
              <a:rPr lang="en-US" smtClean="0"/>
              <a:t>‹#›</a:t>
            </a:fld>
            <a:endParaRPr lang="en-US"/>
          </a:p>
        </p:txBody>
      </p:sp>
    </p:spTree>
    <p:extLst>
      <p:ext uri="{BB962C8B-B14F-4D97-AF65-F5344CB8AC3E}">
        <p14:creationId xmlns:p14="http://schemas.microsoft.com/office/powerpoint/2010/main" val="3466543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D11F15-3D59-461D-B28E-C63641B2351F}" type="datetimeFigureOut">
              <a:rPr lang="en-US" smtClean="0"/>
              <a:t>5/19/14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2F8F9-62BE-4810-B06C-E4E706C62FB6}" type="slidenum">
              <a:rPr lang="en-US" smtClean="0"/>
              <a:t>‹#›</a:t>
            </a:fld>
            <a:endParaRPr lang="en-US"/>
          </a:p>
        </p:txBody>
      </p:sp>
    </p:spTree>
    <p:extLst>
      <p:ext uri="{BB962C8B-B14F-4D97-AF65-F5344CB8AC3E}">
        <p14:creationId xmlns:p14="http://schemas.microsoft.com/office/powerpoint/2010/main" val="679180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D11F15-3D59-461D-B28E-C63641B2351F}" type="datetimeFigureOut">
              <a:rPr lang="en-US" smtClean="0"/>
              <a:t>5/19/14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2F8F9-62BE-4810-B06C-E4E706C62FB6}" type="slidenum">
              <a:rPr lang="en-US" smtClean="0"/>
              <a:t>‹#›</a:t>
            </a:fld>
            <a:endParaRPr lang="en-US"/>
          </a:p>
        </p:txBody>
      </p:sp>
    </p:spTree>
    <p:extLst>
      <p:ext uri="{BB962C8B-B14F-4D97-AF65-F5344CB8AC3E}">
        <p14:creationId xmlns:p14="http://schemas.microsoft.com/office/powerpoint/2010/main" val="2454037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D11F15-3D59-461D-B28E-C63641B2351F}" type="datetimeFigureOut">
              <a:rPr lang="en-US" smtClean="0"/>
              <a:t>5/19/14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A2F8F9-62BE-4810-B06C-E4E706C62FB6}" type="slidenum">
              <a:rPr lang="en-US" smtClean="0"/>
              <a:t>‹#›</a:t>
            </a:fld>
            <a:endParaRPr lang="en-US"/>
          </a:p>
        </p:txBody>
      </p:sp>
    </p:spTree>
    <p:extLst>
      <p:ext uri="{BB962C8B-B14F-4D97-AF65-F5344CB8AC3E}">
        <p14:creationId xmlns:p14="http://schemas.microsoft.com/office/powerpoint/2010/main" val="42772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D11F15-3D59-461D-B28E-C63641B2351F}" type="datetimeFigureOut">
              <a:rPr lang="en-US" smtClean="0"/>
              <a:t>5/19/14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2F8F9-62BE-4810-B06C-E4E706C62FB6}" type="slidenum">
              <a:rPr lang="en-US" smtClean="0"/>
              <a:t>‹#›</a:t>
            </a:fld>
            <a:endParaRPr lang="en-US"/>
          </a:p>
        </p:txBody>
      </p:sp>
    </p:spTree>
    <p:extLst>
      <p:ext uri="{BB962C8B-B14F-4D97-AF65-F5344CB8AC3E}">
        <p14:creationId xmlns:p14="http://schemas.microsoft.com/office/powerpoint/2010/main" val="3225080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D11F15-3D59-461D-B28E-C63641B2351F}" type="datetimeFigureOut">
              <a:rPr lang="en-US" smtClean="0"/>
              <a:t>5/19/14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A2F8F9-62BE-4810-B06C-E4E706C62FB6}" type="slidenum">
              <a:rPr lang="en-US" smtClean="0"/>
              <a:t>‹#›</a:t>
            </a:fld>
            <a:endParaRPr lang="en-US"/>
          </a:p>
        </p:txBody>
      </p:sp>
    </p:spTree>
    <p:extLst>
      <p:ext uri="{BB962C8B-B14F-4D97-AF65-F5344CB8AC3E}">
        <p14:creationId xmlns:p14="http://schemas.microsoft.com/office/powerpoint/2010/main" val="3747032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D11F15-3D59-461D-B28E-C63641B2351F}" type="datetimeFigureOut">
              <a:rPr lang="en-US" smtClean="0"/>
              <a:t>5/19/14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A2F8F9-62BE-4810-B06C-E4E706C62FB6}" type="slidenum">
              <a:rPr lang="en-US" smtClean="0"/>
              <a:t>‹#›</a:t>
            </a:fld>
            <a:endParaRPr lang="en-US"/>
          </a:p>
        </p:txBody>
      </p:sp>
    </p:spTree>
    <p:extLst>
      <p:ext uri="{BB962C8B-B14F-4D97-AF65-F5344CB8AC3E}">
        <p14:creationId xmlns:p14="http://schemas.microsoft.com/office/powerpoint/2010/main" val="3753169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D11F15-3D59-461D-B28E-C63641B2351F}" type="datetimeFigureOut">
              <a:rPr lang="en-US" smtClean="0"/>
              <a:t>5/19/14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A2F8F9-62BE-4810-B06C-E4E706C62FB6}" type="slidenum">
              <a:rPr lang="en-US" smtClean="0"/>
              <a:t>‹#›</a:t>
            </a:fld>
            <a:endParaRPr lang="en-US"/>
          </a:p>
        </p:txBody>
      </p:sp>
    </p:spTree>
    <p:extLst>
      <p:ext uri="{BB962C8B-B14F-4D97-AF65-F5344CB8AC3E}">
        <p14:creationId xmlns:p14="http://schemas.microsoft.com/office/powerpoint/2010/main" val="2582948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D11F15-3D59-461D-B28E-C63641B2351F}" type="datetimeFigureOut">
              <a:rPr lang="en-US" smtClean="0"/>
              <a:t>5/19/14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2F8F9-62BE-4810-B06C-E4E706C62FB6}" type="slidenum">
              <a:rPr lang="en-US" smtClean="0"/>
              <a:t>‹#›</a:t>
            </a:fld>
            <a:endParaRPr lang="en-US"/>
          </a:p>
        </p:txBody>
      </p:sp>
    </p:spTree>
    <p:extLst>
      <p:ext uri="{BB962C8B-B14F-4D97-AF65-F5344CB8AC3E}">
        <p14:creationId xmlns:p14="http://schemas.microsoft.com/office/powerpoint/2010/main" val="1540220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D11F15-3D59-461D-B28E-C63641B2351F}" type="datetimeFigureOut">
              <a:rPr lang="en-US" smtClean="0"/>
              <a:t>5/19/14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A2F8F9-62BE-4810-B06C-E4E706C62FB6}" type="slidenum">
              <a:rPr lang="en-US" smtClean="0"/>
              <a:t>‹#›</a:t>
            </a:fld>
            <a:endParaRPr lang="en-US"/>
          </a:p>
        </p:txBody>
      </p:sp>
    </p:spTree>
    <p:extLst>
      <p:ext uri="{BB962C8B-B14F-4D97-AF65-F5344CB8AC3E}">
        <p14:creationId xmlns:p14="http://schemas.microsoft.com/office/powerpoint/2010/main" val="40745342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11F15-3D59-461D-B28E-C63641B2351F}" type="datetimeFigureOut">
              <a:rPr lang="en-US" smtClean="0"/>
              <a:t>5/19/14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A2F8F9-62BE-4810-B06C-E4E706C62FB6}" type="slidenum">
              <a:rPr lang="en-US" smtClean="0"/>
              <a:t>‹#›</a:t>
            </a:fld>
            <a:endParaRPr lang="en-US"/>
          </a:p>
        </p:txBody>
      </p:sp>
    </p:spTree>
    <p:extLst>
      <p:ext uri="{BB962C8B-B14F-4D97-AF65-F5344CB8AC3E}">
        <p14:creationId xmlns:p14="http://schemas.microsoft.com/office/powerpoint/2010/main" val="25353936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7.png"/><Relationship Id="rId1" Type="http://schemas.microsoft.com/office/2007/relationships/media" Target="../media/media1.AVI"/><Relationship Id="rId2" Type="http://schemas.openxmlformats.org/officeDocument/2006/relationships/video" Target="../media/media1.AVI"/></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rain_sketch.jpg"/>
          <p:cNvPicPr>
            <a:picLocks noChangeAspect="1"/>
          </p:cNvPicPr>
          <p:nvPr/>
        </p:nvPicPr>
        <p:blipFill>
          <a:blip r:embed="rId2"/>
          <a:stretch>
            <a:fillRect/>
          </a:stretch>
        </p:blipFill>
        <p:spPr>
          <a:xfrm>
            <a:off x="-105538" y="0"/>
            <a:ext cx="9826176" cy="6788150"/>
          </a:xfrm>
          <a:prstGeom prst="rect">
            <a:avLst/>
          </a:prstGeom>
        </p:spPr>
      </p:pic>
      <p:sp>
        <p:nvSpPr>
          <p:cNvPr id="2" name="Title 1"/>
          <p:cNvSpPr>
            <a:spLocks noGrp="1"/>
          </p:cNvSpPr>
          <p:nvPr>
            <p:ph type="ctrTitle"/>
          </p:nvPr>
        </p:nvSpPr>
        <p:spPr>
          <a:xfrm>
            <a:off x="685800" y="1219200"/>
            <a:ext cx="7772400" cy="1066800"/>
          </a:xfrm>
          <a:solidFill>
            <a:schemeClr val="lt1">
              <a:alpha val="78000"/>
            </a:schemeClr>
          </a:solidFill>
          <a:ln>
            <a:noFill/>
          </a:ln>
        </p:spPr>
        <p:style>
          <a:lnRef idx="2">
            <a:schemeClr val="dk1"/>
          </a:lnRef>
          <a:fillRef idx="1">
            <a:schemeClr val="lt1"/>
          </a:fillRef>
          <a:effectRef idx="0">
            <a:schemeClr val="dk1"/>
          </a:effectRef>
          <a:fontRef idx="minor">
            <a:schemeClr val="dk1"/>
          </a:fontRef>
        </p:style>
        <p:txBody>
          <a:bodyPr/>
          <a:lstStyle/>
          <a:p>
            <a:r>
              <a:rPr lang="en-US" dirty="0" smtClean="0"/>
              <a:t>Brain Awareness Week</a:t>
            </a:r>
            <a:endParaRPr lang="en-US" dirty="0"/>
          </a:p>
        </p:txBody>
      </p:sp>
      <p:sp>
        <p:nvSpPr>
          <p:cNvPr id="3" name="Subtitle 2"/>
          <p:cNvSpPr>
            <a:spLocks noGrp="1"/>
          </p:cNvSpPr>
          <p:nvPr>
            <p:ph type="subTitle" idx="1"/>
          </p:nvPr>
        </p:nvSpPr>
        <p:spPr>
          <a:xfrm>
            <a:off x="1375299" y="4876800"/>
            <a:ext cx="6400800" cy="1752600"/>
          </a:xfrm>
          <a:solidFill>
            <a:schemeClr val="lt1">
              <a:alpha val="78000"/>
            </a:schemeClr>
          </a:solidFill>
          <a:ln>
            <a:noFill/>
          </a:ln>
        </p:spPr>
        <p:style>
          <a:lnRef idx="2">
            <a:schemeClr val="dk1"/>
          </a:lnRef>
          <a:fillRef idx="1">
            <a:schemeClr val="lt1"/>
          </a:fillRef>
          <a:effectRef idx="0">
            <a:schemeClr val="dk1"/>
          </a:effectRef>
          <a:fontRef idx="minor">
            <a:schemeClr val="dk1"/>
          </a:fontRef>
        </p:style>
        <p:txBody>
          <a:bodyPr/>
          <a:lstStyle/>
          <a:p>
            <a:r>
              <a:rPr lang="en-US" dirty="0" smtClean="0">
                <a:solidFill>
                  <a:schemeClr val="tx1"/>
                </a:solidFill>
              </a:rPr>
              <a:t>Bryson Reynolds</a:t>
            </a:r>
          </a:p>
          <a:p>
            <a:r>
              <a:rPr lang="en-US" dirty="0" smtClean="0">
                <a:solidFill>
                  <a:schemeClr val="tx1"/>
                </a:solidFill>
              </a:rPr>
              <a:t>UVA Neuroscience Graduate Program</a:t>
            </a:r>
          </a:p>
          <a:p>
            <a:r>
              <a:rPr lang="en-US" sz="2000" dirty="0" smtClean="0">
                <a:solidFill>
                  <a:schemeClr val="tx1"/>
                </a:solidFill>
              </a:rPr>
              <a:t>Adapted from Victoria Sanchez, PhD </a:t>
            </a:r>
            <a:endParaRPr lang="en-US" sz="2000" dirty="0">
              <a:solidFill>
                <a:schemeClr val="tx1"/>
              </a:solidFill>
            </a:endParaRPr>
          </a:p>
        </p:txBody>
      </p:sp>
    </p:spTree>
    <p:extLst>
      <p:ext uri="{BB962C8B-B14F-4D97-AF65-F5344CB8AC3E}">
        <p14:creationId xmlns:p14="http://schemas.microsoft.com/office/powerpoint/2010/main" val="42581142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Synaptic transmission</a:t>
            </a:r>
            <a:endParaRPr lang="en-US" dirty="0"/>
          </a:p>
        </p:txBody>
      </p:sp>
      <p:pic>
        <p:nvPicPr>
          <p:cNvPr id="4" name="Lsn2neurotrans.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t="13336" b="13336"/>
          <a:stretch>
            <a:fillRect/>
          </a:stretch>
        </p:blipFill>
        <p:spPr/>
      </p:pic>
    </p:spTree>
    <p:extLst>
      <p:ext uri="{BB962C8B-B14F-4D97-AF65-F5344CB8AC3E}">
        <p14:creationId xmlns:p14="http://schemas.microsoft.com/office/powerpoint/2010/main" val="226082833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brain – reward system</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21751" b="21751"/>
          <a:stretch>
            <a:fillRect/>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6984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your brain on drugs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6654431" cy="4326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62768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Addiction</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Drug addiction</a:t>
            </a:r>
            <a:r>
              <a:rPr lang="en-US" dirty="0"/>
              <a:t> is defined as the continued compulsive use of drugs despite adverse health or social </a:t>
            </a:r>
            <a:r>
              <a:rPr lang="en-US" dirty="0" smtClean="0"/>
              <a:t>consequences.</a:t>
            </a:r>
            <a:r>
              <a:rPr lang="en-US" baseline="30000" dirty="0"/>
              <a:t> </a:t>
            </a:r>
            <a:r>
              <a:rPr lang="en-US" dirty="0" smtClean="0"/>
              <a:t>Drug-addicted </a:t>
            </a:r>
            <a:r>
              <a:rPr lang="en-US" dirty="0"/>
              <a:t>people have lost control of their drug use. Individuals who are addicted to drugs often become isolated from family or friends, have difficulty at work or school, may commit crimes, and become involved with the criminal justice system. For a person addicted to drugs, continuing to take them becomes the primary focus in </a:t>
            </a:r>
            <a:r>
              <a:rPr lang="en-US" dirty="0" smtClean="0"/>
              <a:t>life.</a:t>
            </a:r>
            <a:endParaRPr lang="en-US" dirty="0"/>
          </a:p>
        </p:txBody>
      </p:sp>
    </p:spTree>
    <p:extLst>
      <p:ext uri="{BB962C8B-B14F-4D97-AF65-F5344CB8AC3E}">
        <p14:creationId xmlns:p14="http://schemas.microsoft.com/office/powerpoint/2010/main" val="25974455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Concussions and Head Impact</a:t>
            </a:r>
            <a:endParaRPr lang="en-US" dirty="0"/>
          </a:p>
        </p:txBody>
      </p:sp>
      <p:pic>
        <p:nvPicPr>
          <p:cNvPr id="16" name="Picture 15" descr="Research Out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295400"/>
            <a:ext cx="7784592" cy="5407152"/>
          </a:xfrm>
          <a:prstGeom prst="rect">
            <a:avLst/>
          </a:prstGeom>
        </p:spPr>
      </p:pic>
    </p:spTree>
    <p:extLst>
      <p:ext uri="{BB962C8B-B14F-4D97-AF65-F5344CB8AC3E}">
        <p14:creationId xmlns:p14="http://schemas.microsoft.com/office/powerpoint/2010/main" val="13007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Chronic Traumatic Encephalopathy</a:t>
            </a:r>
            <a:endParaRPr lang="en-US" dirty="0"/>
          </a:p>
        </p:txBody>
      </p:sp>
      <p:sp>
        <p:nvSpPr>
          <p:cNvPr id="4" name="Content Placeholder 3"/>
          <p:cNvSpPr>
            <a:spLocks noGrp="1"/>
          </p:cNvSpPr>
          <p:nvPr>
            <p:ph sz="quarter" idx="1"/>
          </p:nvPr>
        </p:nvSpPr>
        <p:spPr>
          <a:xfrm>
            <a:off x="603504" y="1447800"/>
            <a:ext cx="8172196" cy="4572000"/>
          </a:xfrm>
        </p:spPr>
        <p:txBody>
          <a:bodyPr/>
          <a:lstStyle/>
          <a:p>
            <a:pPr>
              <a:buFont typeface="Arial"/>
              <a:buChar char="•"/>
            </a:pPr>
            <a:r>
              <a:rPr lang="en-US" dirty="0"/>
              <a:t>Chronic Traumatic Encephalopathy (CTE) is a progressive degenerative disease (</a:t>
            </a:r>
            <a:r>
              <a:rPr lang="en-US" dirty="0" err="1"/>
              <a:t>Tauopathy</a:t>
            </a:r>
            <a:r>
              <a:rPr lang="en-US" dirty="0"/>
              <a:t>)</a:t>
            </a:r>
          </a:p>
          <a:p>
            <a:pPr>
              <a:buFont typeface="Arial"/>
              <a:buChar char="•"/>
            </a:pPr>
            <a:r>
              <a:rPr lang="en-US" dirty="0" smtClean="0"/>
              <a:t>CTE is primarily </a:t>
            </a:r>
            <a:r>
              <a:rPr lang="en-US" dirty="0"/>
              <a:t>found in athletes/military with a history of repetitive brain trauma </a:t>
            </a:r>
          </a:p>
          <a:p>
            <a:pPr>
              <a:buFont typeface="Arial"/>
              <a:buChar char="•"/>
            </a:pPr>
            <a:r>
              <a:rPr lang="en-US" dirty="0"/>
              <a:t>CTE has been known to affect boxers since the 1920s</a:t>
            </a:r>
          </a:p>
          <a:p>
            <a:endParaRPr lang="en-US" dirty="0"/>
          </a:p>
        </p:txBody>
      </p:sp>
      <p:grpSp>
        <p:nvGrpSpPr>
          <p:cNvPr id="5" name="Group 4"/>
          <p:cNvGrpSpPr/>
          <p:nvPr/>
        </p:nvGrpSpPr>
        <p:grpSpPr>
          <a:xfrm>
            <a:off x="1539623" y="4214545"/>
            <a:ext cx="6619278" cy="2422237"/>
            <a:chOff x="1539623" y="4214545"/>
            <a:chExt cx="6619278" cy="2422237"/>
          </a:xfrm>
        </p:grpSpPr>
        <p:pic>
          <p:nvPicPr>
            <p:cNvPr id="6" name="Picture 5"/>
            <p:cNvPicPr>
              <a:picLocks noChangeAspect="1"/>
            </p:cNvPicPr>
            <p:nvPr/>
          </p:nvPicPr>
          <p:blipFill>
            <a:blip r:embed="rId2"/>
            <a:stretch>
              <a:fillRect/>
            </a:stretch>
          </p:blipFill>
          <p:spPr>
            <a:xfrm>
              <a:off x="2650489" y="4214545"/>
              <a:ext cx="3693191" cy="2141265"/>
            </a:xfrm>
            <a:prstGeom prst="rect">
              <a:avLst/>
            </a:prstGeom>
          </p:spPr>
        </p:pic>
        <p:sp>
          <p:nvSpPr>
            <p:cNvPr id="7" name="TextBox 6"/>
            <p:cNvSpPr txBox="1"/>
            <p:nvPr/>
          </p:nvSpPr>
          <p:spPr>
            <a:xfrm>
              <a:off x="1539623" y="6267450"/>
              <a:ext cx="6619278" cy="369332"/>
            </a:xfrm>
            <a:prstGeom prst="rect">
              <a:avLst/>
            </a:prstGeom>
            <a:noFill/>
          </p:spPr>
          <p:txBody>
            <a:bodyPr wrap="square" rtlCol="0">
              <a:spAutoFit/>
            </a:bodyPr>
            <a:lstStyle/>
            <a:p>
              <a:r>
                <a:rPr lang="en-US" dirty="0" smtClean="0"/>
                <a:t>Boston University Center for the Study of Chronic Traumatic Encephalopathy</a:t>
              </a:r>
              <a:endParaRPr lang="en-US" dirty="0"/>
            </a:p>
          </p:txBody>
        </p:sp>
      </p:grpSp>
    </p:spTree>
    <p:extLst>
      <p:ext uri="{BB962C8B-B14F-4D97-AF65-F5344CB8AC3E}">
        <p14:creationId xmlns:p14="http://schemas.microsoft.com/office/powerpoint/2010/main" val="9990736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5" name="Content Placeholder 4" descr="brain homer.jpeg"/>
          <p:cNvPicPr>
            <a:picLocks noGrp="1" noChangeAspect="1"/>
          </p:cNvPicPr>
          <p:nvPr>
            <p:ph idx="1"/>
          </p:nvPr>
        </p:nvPicPr>
        <p:blipFill>
          <a:blip r:embed="rId2">
            <a:extLst>
              <a:ext uri="{28A0092B-C50C-407E-A947-70E740481C1C}">
                <a14:useLocalDpi xmlns:a14="http://schemas.microsoft.com/office/drawing/2010/main" val="0"/>
              </a:ext>
            </a:extLst>
          </a:blip>
          <a:srcRect l="-18099" r="-18099"/>
          <a:stretch>
            <a:fillRect/>
          </a:stretch>
        </p:blipFill>
        <p:spPr bwMode="auto">
          <a:xfrm>
            <a:off x="1676400" y="2286000"/>
            <a:ext cx="595787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20937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I’m going to be talking about today…</a:t>
            </a:r>
            <a:endParaRPr lang="en-US" dirty="0"/>
          </a:p>
        </p:txBody>
      </p:sp>
      <p:sp>
        <p:nvSpPr>
          <p:cNvPr id="3" name="Content Placeholder 2"/>
          <p:cNvSpPr>
            <a:spLocks noGrp="1"/>
          </p:cNvSpPr>
          <p:nvPr>
            <p:ph idx="1"/>
          </p:nvPr>
        </p:nvSpPr>
        <p:spPr/>
        <p:txBody>
          <a:bodyPr>
            <a:normAutofit/>
          </a:bodyPr>
          <a:lstStyle/>
          <a:p>
            <a:r>
              <a:rPr lang="en-US" dirty="0" smtClean="0"/>
              <a:t>Overview of the brain</a:t>
            </a:r>
          </a:p>
          <a:p>
            <a:pPr lvl="1"/>
            <a:r>
              <a:rPr lang="en-US" dirty="0" smtClean="0"/>
              <a:t>What brains do</a:t>
            </a:r>
          </a:p>
          <a:p>
            <a:pPr lvl="1"/>
            <a:r>
              <a:rPr lang="en-US" dirty="0" smtClean="0"/>
              <a:t>Regions </a:t>
            </a:r>
            <a:r>
              <a:rPr lang="en-US" dirty="0" smtClean="0"/>
              <a:t>of the brain</a:t>
            </a:r>
          </a:p>
          <a:p>
            <a:pPr lvl="1"/>
            <a:r>
              <a:rPr lang="en-US" dirty="0" smtClean="0"/>
              <a:t>Anatomy of neurons</a:t>
            </a:r>
          </a:p>
          <a:p>
            <a:pPr lvl="1"/>
            <a:r>
              <a:rPr lang="en-US" dirty="0" smtClean="0"/>
              <a:t>How neurons </a:t>
            </a:r>
            <a:r>
              <a:rPr lang="en-US" dirty="0" smtClean="0"/>
              <a:t>communicate</a:t>
            </a:r>
            <a:endParaRPr lang="en-US" dirty="0" smtClean="0"/>
          </a:p>
          <a:p>
            <a:r>
              <a:rPr lang="en-US" dirty="0" smtClean="0"/>
              <a:t>Drugs and Addiction</a:t>
            </a:r>
          </a:p>
          <a:p>
            <a:r>
              <a:rPr lang="en-US" dirty="0" smtClean="0"/>
              <a:t>Concussion and Head </a:t>
            </a:r>
            <a:r>
              <a:rPr lang="en-US" dirty="0" smtClean="0"/>
              <a:t>Impacts</a:t>
            </a:r>
          </a:p>
          <a:p>
            <a:r>
              <a:rPr lang="en-US" dirty="0" smtClean="0"/>
              <a:t>AMA (about brains)</a:t>
            </a:r>
            <a:endParaRPr lang="en-US" dirty="0" smtClean="0"/>
          </a:p>
        </p:txBody>
      </p:sp>
    </p:spTree>
    <p:extLst>
      <p:ext uri="{BB962C8B-B14F-4D97-AF65-F5344CB8AC3E}">
        <p14:creationId xmlns:p14="http://schemas.microsoft.com/office/powerpoint/2010/main" val="320932780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brain do?</a:t>
            </a:r>
            <a:endParaRPr lang="en-US" dirty="0"/>
          </a:p>
        </p:txBody>
      </p:sp>
    </p:spTree>
    <p:extLst>
      <p:ext uri="{BB962C8B-B14F-4D97-AF65-F5344CB8AC3E}">
        <p14:creationId xmlns:p14="http://schemas.microsoft.com/office/powerpoint/2010/main" val="17717330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brain do?</a:t>
            </a:r>
          </a:p>
        </p:txBody>
      </p:sp>
      <p:sp>
        <p:nvSpPr>
          <p:cNvPr id="3" name="Content Placeholder 2"/>
          <p:cNvSpPr>
            <a:spLocks noGrp="1"/>
          </p:cNvSpPr>
          <p:nvPr>
            <p:ph idx="1"/>
          </p:nvPr>
        </p:nvSpPr>
        <p:spPr/>
        <p:txBody>
          <a:bodyPr numCol="2">
            <a:normAutofit/>
          </a:bodyPr>
          <a:lstStyle/>
          <a:p>
            <a:r>
              <a:rPr lang="en-US" dirty="0" smtClean="0"/>
              <a:t>Sensation</a:t>
            </a:r>
          </a:p>
          <a:p>
            <a:r>
              <a:rPr lang="en-US" dirty="0" smtClean="0"/>
              <a:t>Perception</a:t>
            </a:r>
          </a:p>
          <a:p>
            <a:r>
              <a:rPr lang="en-US" dirty="0" smtClean="0"/>
              <a:t>Create Plans</a:t>
            </a:r>
          </a:p>
          <a:p>
            <a:r>
              <a:rPr lang="en-US" dirty="0" smtClean="0"/>
              <a:t>Create Desire</a:t>
            </a:r>
          </a:p>
          <a:p>
            <a:r>
              <a:rPr lang="en-US" dirty="0" smtClean="0"/>
              <a:t>Control Desire</a:t>
            </a:r>
          </a:p>
          <a:p>
            <a:r>
              <a:rPr lang="en-US" dirty="0" smtClean="0"/>
              <a:t>Create Emotions</a:t>
            </a:r>
          </a:p>
          <a:p>
            <a:r>
              <a:rPr lang="en-US" dirty="0" smtClean="0"/>
              <a:t>Control Emotions</a:t>
            </a:r>
          </a:p>
          <a:p>
            <a:r>
              <a:rPr lang="en-US" dirty="0" smtClean="0"/>
              <a:t>Body movement</a:t>
            </a:r>
          </a:p>
          <a:p>
            <a:r>
              <a:rPr lang="en-US" dirty="0" smtClean="0"/>
              <a:t>Body Position</a:t>
            </a:r>
          </a:p>
          <a:p>
            <a:r>
              <a:rPr lang="en-US" dirty="0" smtClean="0"/>
              <a:t>Create Memories</a:t>
            </a:r>
          </a:p>
          <a:p>
            <a:r>
              <a:rPr lang="en-US" dirty="0" smtClean="0"/>
              <a:t>Empathize</a:t>
            </a:r>
          </a:p>
          <a:p>
            <a:r>
              <a:rPr lang="en-US" dirty="0" smtClean="0"/>
              <a:t>Manage Organs</a:t>
            </a:r>
          </a:p>
          <a:p>
            <a:r>
              <a:rPr lang="en-US" dirty="0" smtClean="0"/>
              <a:t>Imagine</a:t>
            </a:r>
          </a:p>
          <a:p>
            <a:r>
              <a:rPr lang="en-US" dirty="0" smtClean="0"/>
              <a:t>+ Many More</a:t>
            </a:r>
            <a:endParaRPr lang="en-US" dirty="0"/>
          </a:p>
        </p:txBody>
      </p:sp>
    </p:spTree>
    <p:extLst>
      <p:ext uri="{BB962C8B-B14F-4D97-AF65-F5344CB8AC3E}">
        <p14:creationId xmlns:p14="http://schemas.microsoft.com/office/powerpoint/2010/main" val="2608362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some areas of the brain?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9162424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brain – major regions</a:t>
            </a:r>
            <a:endParaRPr lang="en-US" dirty="0"/>
          </a:p>
        </p:txBody>
      </p:sp>
      <p:pic>
        <p:nvPicPr>
          <p:cNvPr id="4" name="Content Placeholder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0402" b="20402"/>
          <a:stretch/>
        </p:blipFill>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38303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brain - lobes</a:t>
            </a:r>
            <a:endParaRPr lang="en-US" dirty="0"/>
          </a:p>
        </p:txBody>
      </p:sp>
      <p:pic>
        <p:nvPicPr>
          <p:cNvPr id="102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7790" y="1371600"/>
            <a:ext cx="4786410" cy="5437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91747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brain is made up of a specialized cell type called…</a:t>
            </a:r>
            <a:endParaRPr lang="en-US" dirty="0"/>
          </a:p>
        </p:txBody>
      </p:sp>
      <p:sp>
        <p:nvSpPr>
          <p:cNvPr id="3" name="Content Placeholder 2"/>
          <p:cNvSpPr>
            <a:spLocks noGrp="1"/>
          </p:cNvSpPr>
          <p:nvPr>
            <p:ph idx="1"/>
          </p:nvPr>
        </p:nvSpPr>
        <p:spPr/>
        <p:txBody>
          <a:bodyPr/>
          <a:lstStyle/>
          <a:p>
            <a:r>
              <a:rPr lang="en-US" dirty="0" smtClean="0"/>
              <a:t>Neurons</a:t>
            </a:r>
          </a:p>
          <a:p>
            <a:r>
              <a:rPr lang="en-US" dirty="0" smtClean="0"/>
              <a:t>100 billion neurons make up the brain</a:t>
            </a:r>
          </a:p>
          <a:p>
            <a:r>
              <a:rPr lang="en-US" dirty="0" smtClean="0"/>
              <a:t>Communicate with each other using </a:t>
            </a:r>
            <a:r>
              <a:rPr lang="en-US" dirty="0" smtClean="0">
                <a:solidFill>
                  <a:srgbClr val="FF0000"/>
                </a:solidFill>
              </a:rPr>
              <a:t>chemical messages at synapses</a:t>
            </a:r>
            <a:endParaRPr 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94843"/>
            <a:ext cx="8382000" cy="2812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46995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Synapse</a:t>
            </a:r>
            <a:endParaRPr lang="en-US" dirty="0"/>
          </a:p>
        </p:txBody>
      </p:sp>
      <p:pic>
        <p:nvPicPr>
          <p:cNvPr id="6" name="Picture 3"/>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4512" r="4512"/>
          <a:stretch/>
        </p:blipFill>
        <p:spPr bwMode="auto">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219200"/>
            <a:ext cx="3352799" cy="2553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0000"/>
          <a:stretch/>
        </p:blipFill>
        <p:spPr bwMode="auto">
          <a:xfrm>
            <a:off x="2701528" y="3505200"/>
            <a:ext cx="3177381" cy="3177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62400" y="3069860"/>
            <a:ext cx="4648200" cy="369332"/>
          </a:xfrm>
          <a:prstGeom prst="rect">
            <a:avLst/>
          </a:prstGeom>
          <a:noFill/>
        </p:spPr>
        <p:txBody>
          <a:bodyPr wrap="square" rtlCol="0">
            <a:spAutoFit/>
          </a:bodyPr>
          <a:lstStyle/>
          <a:p>
            <a:r>
              <a:rPr lang="en-US" dirty="0" smtClean="0"/>
              <a:t>Electron Microscopy photograph of synapse</a:t>
            </a:r>
            <a:endParaRPr lang="en-US" dirty="0"/>
          </a:p>
        </p:txBody>
      </p:sp>
    </p:spTree>
    <p:extLst>
      <p:ext uri="{BB962C8B-B14F-4D97-AF65-F5344CB8AC3E}">
        <p14:creationId xmlns:p14="http://schemas.microsoft.com/office/powerpoint/2010/main" val="260627133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5.2.1.3179"/>
  <p:tag name="PPTVERSION" val="14"/>
  <p:tag name="TPOS" val="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412</TotalTime>
  <Words>217</Words>
  <Application>Microsoft Macintosh PowerPoint</Application>
  <PresentationFormat>On-screen Show (4:3)</PresentationFormat>
  <Paragraphs>51</Paragraphs>
  <Slides>16</Slides>
  <Notes>1</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Brain Awareness Week</vt:lpstr>
      <vt:lpstr>What I’m going to be talking about today…</vt:lpstr>
      <vt:lpstr>What does the brain do?</vt:lpstr>
      <vt:lpstr>What does the brain do?</vt:lpstr>
      <vt:lpstr>What are some areas of the brain?</vt:lpstr>
      <vt:lpstr>Human brain – major regions</vt:lpstr>
      <vt:lpstr>Human brain - lobes</vt:lpstr>
      <vt:lpstr>The brain is made up of a specialized cell type called…</vt:lpstr>
      <vt:lpstr>Synapse</vt:lpstr>
      <vt:lpstr>Synaptic transmission</vt:lpstr>
      <vt:lpstr>Human brain – reward system</vt:lpstr>
      <vt:lpstr>This is your brain on drugs</vt:lpstr>
      <vt:lpstr>Addiction</vt:lpstr>
      <vt:lpstr>Concussions and Head Impact</vt:lpstr>
      <vt:lpstr>Chronic Traumatic Encephalopathy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Awareness Week</dc:title>
  <dc:creator>Bryson Reynolds</dc:creator>
  <cp:lastModifiedBy>Bryson Reynolds</cp:lastModifiedBy>
  <cp:revision>26</cp:revision>
  <dcterms:created xsi:type="dcterms:W3CDTF">2013-06-02T21:31:04Z</dcterms:created>
  <dcterms:modified xsi:type="dcterms:W3CDTF">2014-05-19T16:02:37Z</dcterms:modified>
</cp:coreProperties>
</file>